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7" r:id="rId5"/>
  </p:sldMasterIdLst>
  <p:notesMasterIdLst>
    <p:notesMasterId r:id="rId22"/>
  </p:notesMasterIdLst>
  <p:handoutMasterIdLst>
    <p:handoutMasterId r:id="rId23"/>
  </p:handoutMasterIdLst>
  <p:sldIdLst>
    <p:sldId id="288" r:id="rId6"/>
    <p:sldId id="289" r:id="rId7"/>
    <p:sldId id="301" r:id="rId8"/>
    <p:sldId id="297" r:id="rId9"/>
    <p:sldId id="298" r:id="rId10"/>
    <p:sldId id="299" r:id="rId11"/>
    <p:sldId id="302" r:id="rId12"/>
    <p:sldId id="303" r:id="rId13"/>
    <p:sldId id="304" r:id="rId14"/>
    <p:sldId id="305" r:id="rId15"/>
    <p:sldId id="325" r:id="rId16"/>
    <p:sldId id="326" r:id="rId17"/>
    <p:sldId id="338" r:id="rId18"/>
    <p:sldId id="287" r:id="rId19"/>
    <p:sldId id="330" r:id="rId20"/>
    <p:sldId id="295" r:id="rId21"/>
  </p:sldIdLst>
  <p:sldSz cx="12192000" cy="6858000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 userDrawn="1">
          <p15:clr>
            <a:srgbClr val="A4A3A4"/>
          </p15:clr>
        </p15:guide>
        <p15:guide id="2" pos="22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E84"/>
    <a:srgbClr val="A3D14F"/>
    <a:srgbClr val="C2C2CD"/>
    <a:srgbClr val="ED18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 autoAdjust="0"/>
    <p:restoredTop sz="94694" autoAdjust="0"/>
  </p:normalViewPr>
  <p:slideViewPr>
    <p:cSldViewPr>
      <p:cViewPr varScale="1">
        <p:scale>
          <a:sx n="105" d="100"/>
          <a:sy n="105" d="100"/>
        </p:scale>
        <p:origin x="96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822" y="9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ussellg\Application%20Data\Microsoft\Excel\Book1%20(version%201)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aseline="0" dirty="0"/>
              <a:t>Premium History</a:t>
            </a:r>
          </a:p>
          <a:p>
            <a:pPr>
              <a:defRPr sz="2000"/>
            </a:pPr>
            <a:r>
              <a:rPr lang="en-US" sz="2000" baseline="0" dirty="0"/>
              <a:t>Recipient With 30+ Years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Basic Plans non-Medicare</c:v>
                </c:pt>
              </c:strCache>
            </c:strRef>
          </c:tx>
          <c:spPr>
            <a:ln w="57150" cap="rnd">
              <a:solidFill>
                <a:srgbClr val="E1D0F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Sheet1!$B$3:$B$9</c:f>
              <c:numCache>
                <c:formatCode>General</c:formatCode>
                <c:ptCount val="7"/>
                <c:pt idx="0">
                  <c:v>380</c:v>
                </c:pt>
                <c:pt idx="1">
                  <c:v>399</c:v>
                </c:pt>
                <c:pt idx="2">
                  <c:v>399</c:v>
                </c:pt>
                <c:pt idx="3">
                  <c:v>378</c:v>
                </c:pt>
                <c:pt idx="4">
                  <c:v>386</c:v>
                </c:pt>
                <c:pt idx="5">
                  <c:v>423</c:v>
                </c:pt>
                <c:pt idx="6">
                  <c:v>389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44-407A-84A5-6CD8A0EF65F3}"/>
            </c:ext>
          </c:extLst>
        </c:ser>
        <c:ser>
          <c:idx val="4"/>
          <c:order val="1"/>
          <c:tx>
            <c:strRef>
              <c:f>Sheet1!$F$1</c:f>
              <c:strCache>
                <c:ptCount val="1"/>
                <c:pt idx="0">
                  <c:v>Aetna Medicare</c:v>
                </c:pt>
              </c:strCache>
            </c:strRef>
          </c:tx>
          <c:spPr>
            <a:ln w="57150" cap="rnd">
              <a:solidFill>
                <a:srgbClr val="85DF8E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Sheet1!$F$3:$F$9</c:f>
              <c:numCache>
                <c:formatCode>0</c:formatCode>
                <c:ptCount val="7"/>
                <c:pt idx="0">
                  <c:v>91.78</c:v>
                </c:pt>
                <c:pt idx="1">
                  <c:v>97.1</c:v>
                </c:pt>
                <c:pt idx="2">
                  <c:v>97.1</c:v>
                </c:pt>
                <c:pt idx="3">
                  <c:v>75.099999999999994</c:v>
                </c:pt>
                <c:pt idx="4">
                  <c:v>72.099999999999994</c:v>
                </c:pt>
                <c:pt idx="5">
                  <c:v>77.099999999999994</c:v>
                </c:pt>
                <c:pt idx="6">
                  <c:v>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44-407A-84A5-6CD8A0EF65F3}"/>
            </c:ext>
          </c:extLst>
        </c:ser>
        <c:ser>
          <c:idx val="0"/>
          <c:order val="2"/>
          <c:tx>
            <c:strRef>
              <c:f>Sheet1!$I$1</c:f>
              <c:strCache>
                <c:ptCount val="1"/>
                <c:pt idx="0">
                  <c:v>Aetna Medicare w/ Med Part B</c:v>
                </c:pt>
              </c:strCache>
            </c:strRef>
          </c:tx>
          <c:spPr>
            <a:ln w="57150" cap="rnd">
              <a:solidFill>
                <a:srgbClr val="7DDDFF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Sheet1!$I$3:$I$9</c:f>
              <c:numCache>
                <c:formatCode>0</c:formatCode>
                <c:ptCount val="7"/>
                <c:pt idx="0">
                  <c:v>225.78</c:v>
                </c:pt>
                <c:pt idx="1">
                  <c:v>231.1</c:v>
                </c:pt>
                <c:pt idx="2">
                  <c:v>232.6</c:v>
                </c:pt>
                <c:pt idx="3">
                  <c:v>219.7</c:v>
                </c:pt>
                <c:pt idx="4">
                  <c:v>220.6</c:v>
                </c:pt>
                <c:pt idx="5">
                  <c:v>247.2</c:v>
                </c:pt>
                <c:pt idx="6">
                  <c:v>223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44-407A-84A5-6CD8A0EF65F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981231615"/>
        <c:axId val="1981232031"/>
      </c:lineChart>
      <c:catAx>
        <c:axId val="1981231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232031"/>
        <c:crosses val="autoZero"/>
        <c:auto val="1"/>
        <c:lblAlgn val="ctr"/>
        <c:lblOffset val="100"/>
        <c:noMultiLvlLbl val="0"/>
      </c:catAx>
      <c:valAx>
        <c:axId val="1981232031"/>
        <c:scaling>
          <c:orientation val="minMax"/>
          <c:max val="450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crossAx val="1981231615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0" y="8819515"/>
            <a:ext cx="6985000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3" tIns="46477" rIns="92953" bIns="46477" numCol="1" anchor="b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ext Box 25"/>
          <p:cNvSpPr txBox="1">
            <a:spLocks noChangeArrowheads="1"/>
          </p:cNvSpPr>
          <p:nvPr/>
        </p:nvSpPr>
        <p:spPr bwMode="auto">
          <a:xfrm>
            <a:off x="6577" y="2861"/>
            <a:ext cx="6978425" cy="253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6272" tIns="48137" rIns="96272" bIns="48137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9pPr>
          </a:lstStyle>
          <a:p>
            <a:pPr algn="ctr" defTabSz="959842">
              <a:spcBef>
                <a:spcPts val="0"/>
              </a:spcBef>
              <a:defRPr/>
            </a:pPr>
            <a:r>
              <a:rPr lang="en-US" sz="1000" dirty="0">
                <a:latin typeface="Arial" pitchFamily="34" charset="0"/>
                <a:cs typeface="Arial" pitchFamily="34" charset="0"/>
              </a:rPr>
              <a:t>State Teachers Retirement System of Ohio</a:t>
            </a: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-1" y="8875641"/>
            <a:ext cx="6985001" cy="253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6272" tIns="48137" rIns="96272" bIns="48137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9pPr>
          </a:lstStyle>
          <a:p>
            <a:pPr algn="ctr" defTabSz="959842">
              <a:spcBef>
                <a:spcPct val="50000"/>
              </a:spcBef>
              <a:defRPr/>
            </a:pPr>
            <a:r>
              <a:rPr lang="en-US" sz="1000" dirty="0">
                <a:latin typeface="Arial" pitchFamily="34" charset="0"/>
                <a:cs typeface="Arial" pitchFamily="34" charset="0"/>
              </a:rPr>
              <a:t>www.strsoh.org</a:t>
            </a:r>
          </a:p>
        </p:txBody>
      </p:sp>
    </p:spTree>
    <p:extLst>
      <p:ext uri="{BB962C8B-B14F-4D97-AF65-F5344CB8AC3E}">
        <p14:creationId xmlns:p14="http://schemas.microsoft.com/office/powerpoint/2010/main" val="3460948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349250"/>
            <a:ext cx="6804025" cy="3827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9758"/>
            <a:ext cx="5665611" cy="417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3" tIns="46477" rIns="92953" bIns="464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0" y="8819515"/>
            <a:ext cx="6985000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3" tIns="46477" rIns="92953" bIns="46477" numCol="1" anchor="b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fld id="{6B8BD418-0BDB-4867-9FDF-EA2E6DA958F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6577" y="2861"/>
            <a:ext cx="6978425" cy="253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6272" tIns="48137" rIns="96272" bIns="48137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9pPr>
          </a:lstStyle>
          <a:p>
            <a:pPr algn="ctr" defTabSz="959842">
              <a:spcBef>
                <a:spcPts val="0"/>
              </a:spcBef>
              <a:defRPr/>
            </a:pPr>
            <a:r>
              <a:rPr lang="en-US" sz="1000" dirty="0">
                <a:latin typeface="Arial" pitchFamily="34" charset="0"/>
                <a:cs typeface="Arial" pitchFamily="34" charset="0"/>
              </a:rPr>
              <a:t>State Teachers Retirement System of Ohio</a:t>
            </a:r>
          </a:p>
        </p:txBody>
      </p:sp>
      <p:sp>
        <p:nvSpPr>
          <p:cNvPr id="9" name="Text Box 26"/>
          <p:cNvSpPr txBox="1">
            <a:spLocks noChangeArrowheads="1"/>
          </p:cNvSpPr>
          <p:nvPr/>
        </p:nvSpPr>
        <p:spPr bwMode="auto">
          <a:xfrm>
            <a:off x="-1" y="8875641"/>
            <a:ext cx="6985001" cy="253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6272" tIns="48137" rIns="96272" bIns="48137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9pPr>
          </a:lstStyle>
          <a:p>
            <a:pPr algn="ctr" defTabSz="959842">
              <a:spcBef>
                <a:spcPct val="50000"/>
              </a:spcBef>
              <a:defRPr/>
            </a:pPr>
            <a:r>
              <a:rPr lang="en-US" sz="1000" dirty="0">
                <a:latin typeface="Arial" pitchFamily="34" charset="0"/>
                <a:cs typeface="Arial" pitchFamily="34" charset="0"/>
              </a:rPr>
              <a:t>www.strsoh.org</a:t>
            </a:r>
          </a:p>
        </p:txBody>
      </p:sp>
    </p:spTree>
    <p:extLst>
      <p:ext uri="{BB962C8B-B14F-4D97-AF65-F5344CB8AC3E}">
        <p14:creationId xmlns:p14="http://schemas.microsoft.com/office/powerpoint/2010/main" val="20674770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8BD418-0BDB-4867-9FDF-EA2E6DA958F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31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39596D-D785-459E-A413-C5C2C64F271E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769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39596D-D785-459E-A413-C5C2C64F271E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0963" y="347663"/>
            <a:ext cx="6797675" cy="3824287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7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B8BD418-0BDB-4867-9FDF-EA2E6DA958F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512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13" y="838200"/>
            <a:ext cx="2174774" cy="21336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429000"/>
            <a:ext cx="10972800" cy="1524000"/>
          </a:xfrm>
          <a:noFill/>
        </p:spPr>
        <p:txBody>
          <a:bodyPr anchor="t"/>
          <a:lstStyle>
            <a:lvl1pPr algn="ctr">
              <a:defRPr sz="4400">
                <a:solidFill>
                  <a:srgbClr val="002060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105400"/>
            <a:ext cx="10972800" cy="1143000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52000" y="6477000"/>
            <a:ext cx="2540000" cy="381000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fld id="{49C22C01-76B4-439F-91AD-2C18927740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72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3890"/>
            <a:ext cx="10464800" cy="8705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1600"/>
              </a:spcAft>
              <a:buClr>
                <a:srgbClr val="00B0F0"/>
              </a:buClr>
              <a:defRPr/>
            </a:lvl1pPr>
            <a:lvl2pPr marL="512763" indent="-227013">
              <a:spcBef>
                <a:spcPts val="0"/>
              </a:spcBef>
              <a:spcAft>
                <a:spcPts val="1600"/>
              </a:spcAft>
              <a:buClr>
                <a:srgbClr val="00B0F0"/>
              </a:buClr>
              <a:buFont typeface="Trebuchet MS" pitchFamily="34" charset="0"/>
              <a:buChar char="−"/>
              <a:defRPr sz="2400"/>
            </a:lvl2pPr>
            <a:lvl3pPr marL="796925" indent="-284163">
              <a:spcBef>
                <a:spcPts val="0"/>
              </a:spcBef>
              <a:spcAft>
                <a:spcPts val="1600"/>
              </a:spcAft>
              <a:buClr>
                <a:srgbClr val="00B0F0"/>
              </a:buClr>
              <a:buSzPct val="90000"/>
              <a:defRPr/>
            </a:lvl3pPr>
            <a:lvl4pPr>
              <a:spcBef>
                <a:spcPts val="0"/>
              </a:spcBef>
              <a:spcAft>
                <a:spcPts val="800"/>
              </a:spcAft>
              <a:defRPr/>
            </a:lvl4pPr>
            <a:lvl5pPr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02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295400"/>
            <a:ext cx="5588000" cy="5181600"/>
          </a:xfrm>
        </p:spPr>
        <p:txBody>
          <a:bodyPr/>
          <a:lstStyle>
            <a:lvl1pPr>
              <a:spcAft>
                <a:spcPts val="1600"/>
              </a:spcAft>
              <a:defRPr sz="2600"/>
            </a:lvl1pPr>
            <a:lvl2pPr>
              <a:spcAft>
                <a:spcPts val="1600"/>
              </a:spcAft>
              <a:defRPr sz="2400"/>
            </a:lvl2pPr>
            <a:lvl3pPr>
              <a:spcAft>
                <a:spcPts val="1600"/>
              </a:spcAft>
              <a:defRPr sz="2200"/>
            </a:lvl3pPr>
            <a:lvl4pPr>
              <a:spcAft>
                <a:spcPts val="1600"/>
              </a:spcAft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95400"/>
            <a:ext cx="5638800" cy="5181600"/>
          </a:xfrm>
        </p:spPr>
        <p:txBody>
          <a:bodyPr/>
          <a:lstStyle>
            <a:lvl1pPr>
              <a:spcAft>
                <a:spcPts val="1600"/>
              </a:spcAft>
              <a:defRPr sz="2600"/>
            </a:lvl1pPr>
            <a:lvl2pPr>
              <a:spcAft>
                <a:spcPts val="1600"/>
              </a:spcAft>
              <a:defRPr sz="2400"/>
            </a:lvl2pPr>
            <a:lvl3pPr>
              <a:spcAft>
                <a:spcPts val="1600"/>
              </a:spcAft>
              <a:defRPr sz="2200"/>
            </a:lvl3pPr>
            <a:lvl4pPr>
              <a:spcAft>
                <a:spcPts val="1600"/>
              </a:spcAft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fld id="{4C7C73D0-3FEE-45E8-86BB-47C7EEFA98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46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fld id="{F00BA6B7-9D0B-4501-87CD-CC1C888D0C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4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0"/>
            <a:ext cx="12192000" cy="91440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43890"/>
            <a:ext cx="1060268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295400"/>
            <a:ext cx="11277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652000" y="6477000"/>
            <a:ext cx="254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BFC6C4-F6D4-4B13-9376-93F9823C11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686" y="83511"/>
            <a:ext cx="762000" cy="74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74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1" r:id="rId3"/>
    <p:sldLayoutId id="2147483694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/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9pPr>
    </p:titleStyle>
    <p:bodyStyle>
      <a:lvl1pPr marL="284163" indent="-284163" algn="l" rtl="0" eaLnBrk="0" fontAlgn="base" hangingPunct="0">
        <a:spcBef>
          <a:spcPts val="0"/>
        </a:spcBef>
        <a:spcAft>
          <a:spcPts val="1600"/>
        </a:spcAft>
        <a:buClr>
          <a:srgbClr val="00B0F0"/>
        </a:buClr>
        <a:buChar char="•"/>
        <a:defRPr sz="2600" b="1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84163" algn="l" rtl="0" eaLnBrk="0" fontAlgn="base" hangingPunct="0">
        <a:spcBef>
          <a:spcPts val="0"/>
        </a:spcBef>
        <a:spcAft>
          <a:spcPts val="1600"/>
        </a:spcAft>
        <a:buClr>
          <a:srgbClr val="00B0F0"/>
        </a:buClr>
        <a:buFont typeface="Trebuchet MS" pitchFamily="34" charset="0"/>
        <a:buChar char="−"/>
        <a:defRPr sz="2400">
          <a:solidFill>
            <a:schemeClr val="tx1"/>
          </a:solidFill>
          <a:latin typeface="+mn-lt"/>
        </a:defRPr>
      </a:lvl2pPr>
      <a:lvl3pPr marL="746125" indent="-176213" algn="l" rtl="0" eaLnBrk="0" fontAlgn="base" hangingPunct="0">
        <a:spcBef>
          <a:spcPts val="0"/>
        </a:spcBef>
        <a:spcAft>
          <a:spcPts val="1600"/>
        </a:spcAft>
        <a:buClr>
          <a:srgbClr val="00B0F0"/>
        </a:buClr>
        <a:buSzPct val="90000"/>
        <a:buChar char="•"/>
        <a:defRPr sz="2200">
          <a:solidFill>
            <a:schemeClr val="tx1"/>
          </a:solidFill>
          <a:latin typeface="+mn-lt"/>
        </a:defRPr>
      </a:lvl3pPr>
      <a:lvl4pPr marL="1027113" indent="-227013" algn="l" rtl="0" eaLnBrk="0" fontAlgn="base" hangingPunct="0">
        <a:spcBef>
          <a:spcPts val="0"/>
        </a:spcBef>
        <a:spcAft>
          <a:spcPts val="1600"/>
        </a:spcAft>
        <a:buClr>
          <a:srgbClr val="00B0F0"/>
        </a:buClr>
        <a:buFont typeface="Trebuchet MS" pitchFamily="34" charset="0"/>
        <a:buChar char="◦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FPA Central Ohio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August 9, 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22C01-76B4-439F-91AD-2C189277408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35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1B03F-7775-7F62-27BF-C012C5482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Pension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E364C-AA6C-FEEE-88B5-B4A6A883C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Early Retirement Reduction Table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8092C-EB34-7C27-58D1-067CA6CE2F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4B5D7CB-49C6-2F31-AB8C-153E0F44FE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67197"/>
              </p:ext>
            </p:extLst>
          </p:nvPr>
        </p:nvGraphicFramePr>
        <p:xfrm>
          <a:off x="2514600" y="2184400"/>
          <a:ext cx="7492999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473">
                  <a:extLst>
                    <a:ext uri="{9D8B030D-6E8A-4147-A177-3AD203B41FA5}">
                      <a16:colId xmlns:a16="http://schemas.microsoft.com/office/drawing/2014/main" val="2622281706"/>
                    </a:ext>
                  </a:extLst>
                </a:gridCol>
                <a:gridCol w="1989842">
                  <a:extLst>
                    <a:ext uri="{9D8B030D-6E8A-4147-A177-3AD203B41FA5}">
                      <a16:colId xmlns:a16="http://schemas.microsoft.com/office/drawing/2014/main" val="2235587785"/>
                    </a:ext>
                  </a:extLst>
                </a:gridCol>
                <a:gridCol w="1989842">
                  <a:extLst>
                    <a:ext uri="{9D8B030D-6E8A-4147-A177-3AD203B41FA5}">
                      <a16:colId xmlns:a16="http://schemas.microsoft.com/office/drawing/2014/main" val="2823636016"/>
                    </a:ext>
                  </a:extLst>
                </a:gridCol>
                <a:gridCol w="1989842">
                  <a:extLst>
                    <a:ext uri="{9D8B030D-6E8A-4147-A177-3AD203B41FA5}">
                      <a16:colId xmlns:a16="http://schemas.microsoft.com/office/drawing/2014/main" val="1951690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Years early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% Reduction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% of full multiplier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Equivalent multiplier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675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2.200%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727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2.002%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245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1.826%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228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1.672%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331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1.540%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966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1.408%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502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1.320%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830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1.210%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379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1.112%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253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776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Care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2023 premiums driven by:</a:t>
            </a:r>
          </a:p>
          <a:p>
            <a:pPr lvl="1"/>
            <a:r>
              <a:rPr lang="en-US" dirty="0"/>
              <a:t>Board approved increase to 2.2% subsidy per year of service up to a 66% maximum </a:t>
            </a:r>
          </a:p>
          <a:p>
            <a:pPr lvl="1"/>
            <a:r>
              <a:rPr lang="en-US" dirty="0"/>
              <a:t>Increased revenue from CMS for Medicare Advantage plans</a:t>
            </a:r>
          </a:p>
          <a:p>
            <a:pPr lvl="1"/>
            <a:r>
              <a:rPr lang="en-US" dirty="0"/>
              <a:t>Positive claims experience</a:t>
            </a:r>
          </a:p>
          <a:p>
            <a:pPr lvl="1"/>
            <a:r>
              <a:rPr lang="en-US" dirty="0"/>
              <a:t>Benefit recipients will have a $30 monthly Medicare Part B premium credit instead of a $29.90 monthly reimbursement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9C4D1-1452-4755-867E-A08F5DB18F9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817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Care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066800"/>
            <a:ext cx="11277600" cy="57150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000" dirty="0"/>
              <a:t>2023 plan cost is based on trending 2020 and 2021 claims forward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Aetna Medicare Plan, </a:t>
            </a:r>
            <a:r>
              <a:rPr lang="en-US" sz="2000" dirty="0" err="1"/>
              <a:t>AultCare</a:t>
            </a:r>
            <a:r>
              <a:rPr lang="en-US" sz="2000" dirty="0"/>
              <a:t> and Paramount set the medical cost, while STRS Ohio sets the medical cost for the Basic Plans and the prescription drug portion of all plans</a:t>
            </a:r>
          </a:p>
          <a:p>
            <a:pPr>
              <a:spcAft>
                <a:spcPts val="1200"/>
              </a:spcAft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  <a:p>
            <a:pPr marL="0" indent="0">
              <a:spcAft>
                <a:spcPts val="1200"/>
              </a:spcAft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34999" y="2392680"/>
          <a:ext cx="10922002" cy="3794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06674">
                  <a:extLst>
                    <a:ext uri="{9D8B030D-6E8A-4147-A177-3AD203B41FA5}">
                      <a16:colId xmlns:a16="http://schemas.microsoft.com/office/drawing/2014/main" val="829822759"/>
                    </a:ext>
                  </a:extLst>
                </a:gridCol>
                <a:gridCol w="1703832">
                  <a:extLst>
                    <a:ext uri="{9D8B030D-6E8A-4147-A177-3AD203B41FA5}">
                      <a16:colId xmlns:a16="http://schemas.microsoft.com/office/drawing/2014/main" val="2346284908"/>
                    </a:ext>
                  </a:extLst>
                </a:gridCol>
                <a:gridCol w="1703832">
                  <a:extLst>
                    <a:ext uri="{9D8B030D-6E8A-4147-A177-3AD203B41FA5}">
                      <a16:colId xmlns:a16="http://schemas.microsoft.com/office/drawing/2014/main" val="2078550272"/>
                    </a:ext>
                  </a:extLst>
                </a:gridCol>
                <a:gridCol w="1703832">
                  <a:extLst>
                    <a:ext uri="{9D8B030D-6E8A-4147-A177-3AD203B41FA5}">
                      <a16:colId xmlns:a16="http://schemas.microsoft.com/office/drawing/2014/main" val="2767220282"/>
                    </a:ext>
                  </a:extLst>
                </a:gridCol>
                <a:gridCol w="1703832">
                  <a:extLst>
                    <a:ext uri="{9D8B030D-6E8A-4147-A177-3AD203B41FA5}">
                      <a16:colId xmlns:a16="http://schemas.microsoft.com/office/drawing/2014/main" val="1211337639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Enrollees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2022 Cost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2023 Cost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% Change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Helvetica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523139"/>
                  </a:ext>
                </a:extLst>
              </a:tr>
              <a:tr h="344495">
                <a:tc gridSpan="5">
                  <a:txBody>
                    <a:bodyPr/>
                    <a:lstStyle/>
                    <a:p>
                      <a:r>
                        <a:rPr lang="en-US" sz="1800" b="1" dirty="0"/>
                        <a:t>Medicare</a:t>
                      </a:r>
                      <a:endParaRPr lang="en-US" sz="1800" b="1" dirty="0">
                        <a:solidFill>
                          <a:srgbClr val="C00000"/>
                        </a:solidFill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431318"/>
                  </a:ext>
                </a:extLst>
              </a:tr>
              <a:tr h="344495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/>
                        <a:t>Aetna MA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95,811</a:t>
                      </a:r>
                    </a:p>
                  </a:txBody>
                  <a:tcPr marR="36576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$289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anose="020B0604020202020204" pitchFamily="34" charset="0"/>
                        </a:rPr>
                        <a:t>$243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(15.9%)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78190781"/>
                  </a:ext>
                </a:extLst>
              </a:tr>
              <a:tr h="344495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/>
                        <a:t>Medical</a:t>
                      </a:r>
                      <a:r>
                        <a:rPr lang="en-US" sz="1800" baseline="0" dirty="0"/>
                        <a:t> Mutual Basic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2,710</a:t>
                      </a:r>
                    </a:p>
                  </a:txBody>
                  <a:tcPr marR="3657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$326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anose="020B0604020202020204" pitchFamily="34" charset="0"/>
                        </a:rPr>
                        <a:t>$318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(2.5%)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3639086"/>
                  </a:ext>
                </a:extLst>
              </a:tr>
              <a:tr h="344495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 err="1"/>
                        <a:t>AultCare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PrimeTime</a:t>
                      </a:r>
                      <a:r>
                        <a:rPr lang="en-US" sz="1800" dirty="0"/>
                        <a:t> HMO-POS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852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R="3657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$288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anose="020B0604020202020204" pitchFamily="34" charset="0"/>
                        </a:rPr>
                        <a:t>$286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(0.7%)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7335150"/>
                  </a:ext>
                </a:extLst>
              </a:tr>
              <a:tr h="344495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/>
                        <a:t>Paramount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anose="020B0604020202020204" pitchFamily="34" charset="0"/>
                        </a:rPr>
                        <a:t>792</a:t>
                      </a:r>
                    </a:p>
                  </a:txBody>
                  <a:tcPr marR="3657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$328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anose="020B0604020202020204" pitchFamily="34" charset="0"/>
                        </a:rPr>
                        <a:t>$304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(7.3%)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2093147"/>
                  </a:ext>
                </a:extLst>
              </a:tr>
              <a:tr h="344495">
                <a:tc gridSpan="5"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Non-Medicare</a:t>
                      </a:r>
                      <a:endParaRPr lang="en-US" sz="1800" b="1" dirty="0">
                        <a:solidFill>
                          <a:srgbClr val="C00000"/>
                        </a:solidFill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985493"/>
                  </a:ext>
                </a:extLst>
              </a:tr>
              <a:tr h="344495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/>
                        <a:t>Medical Mutual Basic/Aetna Basic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10,043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R="3657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$1,144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anose="020B0604020202020204" pitchFamily="34" charset="0"/>
                        </a:rPr>
                        <a:t>$1,143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(0.1%)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0974424"/>
                  </a:ext>
                </a:extLst>
              </a:tr>
              <a:tr h="344495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 err="1"/>
                        <a:t>AultCare</a:t>
                      </a:r>
                      <a:r>
                        <a:rPr lang="en-US" sz="1800" dirty="0"/>
                        <a:t> PPO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364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R="3657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$910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anose="020B0604020202020204" pitchFamily="34" charset="0"/>
                        </a:rPr>
                        <a:t>$930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2.2%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6609159"/>
                  </a:ext>
                </a:extLst>
              </a:tr>
              <a:tr h="344495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/>
                        <a:t>Paramount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355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R="3657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$873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anose="020B0604020202020204" pitchFamily="34" charset="0"/>
                        </a:rPr>
                        <a:t>$1,050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20.3%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8596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5565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Care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Enrollees will pay $35.1 million less in 2023 than paid in 2022</a:t>
            </a:r>
          </a:p>
          <a:p>
            <a:pPr>
              <a:spcAft>
                <a:spcPts val="1200"/>
              </a:spcAft>
            </a:pPr>
            <a:r>
              <a:rPr lang="en-US" dirty="0"/>
              <a:t>96% of enrollees will have a premium decrease on Jan. 1, 2023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Premiums will be at least $20 lower per month for 104,000 enrollees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Monthly premiums will be at least $35 lower for nearly 16,000 enrollees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A 30-year benefit recipient with spouse in the Aetna Medicare plan will pay $70 less per month for an annual savings of $840</a:t>
            </a:r>
          </a:p>
          <a:p>
            <a:pPr lvl="2">
              <a:spcAft>
                <a:spcPts val="1200"/>
              </a:spcAft>
            </a:pPr>
            <a:r>
              <a:rPr lang="en-US" dirty="0"/>
              <a:t>Premium decreased $888 in 2022 for a $1,728 annual decrease since 2021</a:t>
            </a:r>
          </a:p>
          <a:p>
            <a:pPr>
              <a:spcAft>
                <a:spcPts val="1200"/>
              </a:spcAft>
            </a:pPr>
            <a:r>
              <a:rPr lang="en-US" dirty="0"/>
              <a:t>4% of enrollees will have a premium increase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2,700 Medicare individuals enrolled in </a:t>
            </a:r>
            <a:r>
              <a:rPr lang="en-US" dirty="0" err="1"/>
              <a:t>AultCare</a:t>
            </a:r>
            <a:r>
              <a:rPr lang="en-US" dirty="0"/>
              <a:t> or Medical Mutual Basic plan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1,200 non-Medicare; 850 Basic plan children and 350 Paramount enrollees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80% or about 3,100 of these enrollees can change plans to reduce premiums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176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Care Update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Aft>
                <a:spcPts val="0"/>
              </a:spcAft>
            </a:pPr>
            <a:r>
              <a:rPr lang="en-US" sz="2200" dirty="0"/>
              <a:t>Premiums are net of Medicare Part B reimbursement and rebates in 2020 &amp; 2021 </a:t>
            </a:r>
          </a:p>
          <a:p>
            <a:pPr>
              <a:spcAft>
                <a:spcPts val="0"/>
              </a:spcAft>
            </a:pPr>
            <a:r>
              <a:rPr lang="en-US" sz="2200" dirty="0"/>
              <a:t>Aetna Medicare premiums have decreased significantly since 2017</a:t>
            </a:r>
          </a:p>
          <a:p>
            <a:pPr>
              <a:spcAft>
                <a:spcPts val="0"/>
              </a:spcAft>
            </a:pPr>
            <a:r>
              <a:rPr lang="en-US" sz="2200" dirty="0"/>
              <a:t>Basic Plan non-Medicare have stayed within a 12% range (5% without 2022)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9C4D1-1452-4755-867E-A08F5DB18F9F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5EBF468-01DA-4DEE-BA1A-9EFE94D5E7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170711"/>
              </p:ext>
            </p:extLst>
          </p:nvPr>
        </p:nvGraphicFramePr>
        <p:xfrm>
          <a:off x="1981200" y="1143000"/>
          <a:ext cx="822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74943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Care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143000"/>
            <a:ext cx="11277600" cy="5638800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2400" dirty="0"/>
              <a:t>Benefit Recipients With 30 or More Years</a:t>
            </a:r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 algn="ctr">
              <a:spcAft>
                <a:spcPts val="0"/>
              </a:spcAft>
              <a:buNone/>
            </a:pPr>
            <a:endParaRPr lang="en-US" sz="2200" dirty="0"/>
          </a:p>
          <a:p>
            <a:pPr marL="0" indent="0">
              <a:spcAft>
                <a:spcPts val="0"/>
              </a:spcAft>
              <a:buNone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9C4D1-1452-4755-867E-A08F5DB18F9F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689426"/>
              </p:ext>
            </p:extLst>
          </p:nvPr>
        </p:nvGraphicFramePr>
        <p:xfrm>
          <a:off x="838200" y="1790700"/>
          <a:ext cx="10363200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9956">
                  <a:extLst>
                    <a:ext uri="{9D8B030D-6E8A-4147-A177-3AD203B41FA5}">
                      <a16:colId xmlns:a16="http://schemas.microsoft.com/office/drawing/2014/main" val="96464031"/>
                    </a:ext>
                  </a:extLst>
                </a:gridCol>
                <a:gridCol w="1371584">
                  <a:extLst>
                    <a:ext uri="{9D8B030D-6E8A-4147-A177-3AD203B41FA5}">
                      <a16:colId xmlns:a16="http://schemas.microsoft.com/office/drawing/2014/main" val="3458559643"/>
                    </a:ext>
                  </a:extLst>
                </a:gridCol>
                <a:gridCol w="1142986">
                  <a:extLst>
                    <a:ext uri="{9D8B030D-6E8A-4147-A177-3AD203B41FA5}">
                      <a16:colId xmlns:a16="http://schemas.microsoft.com/office/drawing/2014/main" val="2682832021"/>
                    </a:ext>
                  </a:extLst>
                </a:gridCol>
                <a:gridCol w="1295384">
                  <a:extLst>
                    <a:ext uri="{9D8B030D-6E8A-4147-A177-3AD203B41FA5}">
                      <a16:colId xmlns:a16="http://schemas.microsoft.com/office/drawing/2014/main" val="575367312"/>
                    </a:ext>
                  </a:extLst>
                </a:gridCol>
                <a:gridCol w="1299278">
                  <a:extLst>
                    <a:ext uri="{9D8B030D-6E8A-4147-A177-3AD203B41FA5}">
                      <a16:colId xmlns:a16="http://schemas.microsoft.com/office/drawing/2014/main" val="1360525592"/>
                    </a:ext>
                  </a:extLst>
                </a:gridCol>
                <a:gridCol w="1444012">
                  <a:extLst>
                    <a:ext uri="{9D8B030D-6E8A-4147-A177-3AD203B41FA5}">
                      <a16:colId xmlns:a16="http://schemas.microsoft.com/office/drawing/2014/main" val="2785116689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endParaRPr lang="en-US" sz="1800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2022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2023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789669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endParaRPr lang="en-US" sz="1800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Total Cost</a:t>
                      </a:r>
                    </a:p>
                    <a:p>
                      <a:pPr algn="ctr"/>
                      <a:r>
                        <a:rPr lang="en-US" sz="1800" dirty="0"/>
                        <a:t>(Spouse Premium)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Monthly Premium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Total Cost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(Spouse Premium)</a:t>
                      </a:r>
                      <a:endParaRPr lang="en-US" sz="1800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Premium 2.2% per YOS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rebuchet MS" panose="020B0603020202020204" pitchFamily="34" charset="0"/>
                          <a:cs typeface="Helvetica" pitchFamily="34" charset="0"/>
                        </a:rPr>
                        <a:t>Premium with Med B Credit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677505"/>
                  </a:ext>
                </a:extLst>
              </a:tr>
              <a:tr h="278640">
                <a:tc gridSpan="6">
                  <a:txBody>
                    <a:bodyPr/>
                    <a:lstStyle/>
                    <a:p>
                      <a:r>
                        <a:rPr lang="en-US" sz="1800" b="1" dirty="0"/>
                        <a:t>Medicare</a:t>
                      </a:r>
                      <a:endParaRPr lang="en-US" sz="1800" b="1" dirty="0">
                        <a:solidFill>
                          <a:srgbClr val="C00000"/>
                        </a:solidFill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solidFill>
                          <a:srgbClr val="C00000"/>
                        </a:solidFill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340844"/>
                  </a:ext>
                </a:extLst>
              </a:tr>
              <a:tr h="278640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/>
                        <a:t>Aetna MA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$289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dirty="0"/>
                        <a:t>$107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$243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$83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7007"/>
                  </a:ext>
                </a:extLst>
              </a:tr>
              <a:tr h="278640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/>
                        <a:t>Medical</a:t>
                      </a:r>
                      <a:r>
                        <a:rPr lang="en-US" sz="1800" baseline="0" dirty="0"/>
                        <a:t> Mutual Basic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$326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dirty="0"/>
                        <a:t>$144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$318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$158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2468851"/>
                  </a:ext>
                </a:extLst>
              </a:tr>
              <a:tr h="278640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 err="1"/>
                        <a:t>AultCare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PrimeTime</a:t>
                      </a:r>
                      <a:r>
                        <a:rPr lang="en-US" sz="1800" dirty="0"/>
                        <a:t> HMO-POS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$288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dirty="0"/>
                        <a:t>$107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$286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$126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830215"/>
                  </a:ext>
                </a:extLst>
              </a:tr>
              <a:tr h="278640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/>
                        <a:t>Paramount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$328</a:t>
                      </a:r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dirty="0"/>
                        <a:t>$146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$304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$144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$114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7839463"/>
                  </a:ext>
                </a:extLst>
              </a:tr>
              <a:tr h="278640">
                <a:tc gridSpan="6"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Non-Medicare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666809"/>
                  </a:ext>
                </a:extLst>
              </a:tr>
              <a:tr h="308880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/>
                        <a:t>Medical Mutual Basic/Aetna Basic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dirty="0"/>
                        <a:t>$1,144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66688" lvl="0" indent="0" algn="ctr"/>
                      <a:r>
                        <a:rPr lang="en-US" sz="1800" dirty="0"/>
                        <a:t>$423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$1,143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$389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3038" lvl="1" indent="0" algn="ctr"/>
                      <a:endParaRPr lang="en-US" sz="1800" b="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382641"/>
                  </a:ext>
                </a:extLst>
              </a:tr>
              <a:tr h="278640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 err="1"/>
                        <a:t>AultCare</a:t>
                      </a:r>
                      <a:r>
                        <a:rPr lang="en-US" sz="1800" dirty="0"/>
                        <a:t> PPO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/>
                        <a:t>$910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66688" lvl="0" indent="0" algn="ctr"/>
                      <a:r>
                        <a:rPr lang="en-US" sz="1800" dirty="0"/>
                        <a:t>$337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$930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$316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3038" lvl="1" indent="0" algn="ctr"/>
                      <a:endParaRPr lang="en-US" sz="1800" b="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135006"/>
                  </a:ext>
                </a:extLst>
              </a:tr>
              <a:tr h="278640">
                <a:tc>
                  <a:txBody>
                    <a:bodyPr/>
                    <a:lstStyle/>
                    <a:p>
                      <a:pPr marL="173038" lvl="1" indent="0"/>
                      <a:r>
                        <a:rPr lang="en-US" sz="1800" dirty="0"/>
                        <a:t>Paramount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dirty="0"/>
                        <a:t>$873</a:t>
                      </a:r>
                      <a:endParaRPr lang="en-US" sz="1800" b="1" dirty="0"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66688" lvl="0" indent="0" algn="ctr"/>
                      <a:r>
                        <a:rPr lang="en-US" sz="1800" dirty="0"/>
                        <a:t>$323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$1,050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lvl="1" indent="0"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cs typeface="Helvetica" pitchFamily="34" charset="0"/>
                        </a:rPr>
                        <a:t>$357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3038" lvl="1" indent="0" algn="ctr"/>
                      <a:endParaRPr lang="en-US" sz="1800" b="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cs typeface="Helvetic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673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996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461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  <a:endParaRPr lang="en-US" dirty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STRS Ohio demographics</a:t>
            </a:r>
          </a:p>
          <a:p>
            <a:r>
              <a:rPr lang="en-US" dirty="0"/>
              <a:t>Recent pension changes</a:t>
            </a:r>
          </a:p>
          <a:p>
            <a:r>
              <a:rPr lang="en-US" dirty="0"/>
              <a:t>Health care update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9C4D1-1452-4755-867E-A08F5DB18F9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50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737E6-39B1-4096-0FDB-876C585DA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STRS Ohio Demographics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F6C06-2B6F-2F59-F90A-6F599322C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2020-2021 Membership Profile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sz="2400" dirty="0"/>
              <a:t>216 benefit recipients age 100 or older</a:t>
            </a:r>
          </a:p>
          <a:p>
            <a:pPr lvl="1">
              <a:spcAft>
                <a:spcPts val="600"/>
              </a:spcAft>
            </a:pPr>
            <a:r>
              <a:rPr lang="en-US" sz="2200" dirty="0"/>
              <a:t>The oldest retired at age 65 in 1978 after 31 years of teaching and has been receiving a benefit for 44 years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118 retirees age 99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13 active members with at least 50 years of service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199 active members with at least 40 years of service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67F212-0910-F284-4EB5-7BCDF9E9B8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6A04283-5699-D211-E3E7-69414CDA0A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073117"/>
              </p:ext>
            </p:extLst>
          </p:nvPr>
        </p:nvGraphicFramePr>
        <p:xfrm>
          <a:off x="2082800" y="1828800"/>
          <a:ext cx="8127999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8414212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00479164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0775723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Average Full-Time Active Member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Average New Retiree (retirements in 20-21)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371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221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Service 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14.4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29.7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006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Salary/Annual Benefit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$73,297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$55,476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910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978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9544F-7180-AA47-B720-371E39F4D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STRS Ohio Demographics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236AD-2CAA-2713-4F84-76E381BED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Life expectancies specific to STRS Ohio experience</a:t>
            </a:r>
          </a:p>
          <a:p>
            <a:r>
              <a:rPr lang="en-US" dirty="0"/>
              <a:t>Male about age 86; Female about age 89; Unisex about age 88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149AB-8FB4-2B29-862A-5190E1A19C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36F024A-5E8D-400F-8339-37DE7C472D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4458309"/>
              </p:ext>
            </p:extLst>
          </p:nvPr>
        </p:nvGraphicFramePr>
        <p:xfrm>
          <a:off x="2606039" y="2514600"/>
          <a:ext cx="6248401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5252">
                  <a:extLst>
                    <a:ext uri="{9D8B030D-6E8A-4147-A177-3AD203B41FA5}">
                      <a16:colId xmlns:a16="http://schemas.microsoft.com/office/drawing/2014/main" val="3782688358"/>
                    </a:ext>
                  </a:extLst>
                </a:gridCol>
                <a:gridCol w="1634383">
                  <a:extLst>
                    <a:ext uri="{9D8B030D-6E8A-4147-A177-3AD203B41FA5}">
                      <a16:colId xmlns:a16="http://schemas.microsoft.com/office/drawing/2014/main" val="2694575354"/>
                    </a:ext>
                  </a:extLst>
                </a:gridCol>
                <a:gridCol w="1634383">
                  <a:extLst>
                    <a:ext uri="{9D8B030D-6E8A-4147-A177-3AD203B41FA5}">
                      <a16:colId xmlns:a16="http://schemas.microsoft.com/office/drawing/2014/main" val="4288786352"/>
                    </a:ext>
                  </a:extLst>
                </a:gridCol>
                <a:gridCol w="1634383">
                  <a:extLst>
                    <a:ext uri="{9D8B030D-6E8A-4147-A177-3AD203B41FA5}">
                      <a16:colId xmlns:a16="http://schemas.microsoft.com/office/drawing/2014/main" val="869575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Male Life Expectancy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(years)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Female Life Expectancy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(years)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Unisex Life Expectancy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(years)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381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84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781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481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66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3859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992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468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077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2BE63-3EE7-7929-BD0E-30520C965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STRS Ohio Demographics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0EE97-26B0-D8B5-CF1C-AE46B53F6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Table of Living experience — percent expected to live to a certain age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3566E6-B18B-7DF8-7B10-78E1A37B76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68B8577-DCAD-CBBF-1184-22A306030E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703723"/>
              </p:ext>
            </p:extLst>
          </p:nvPr>
        </p:nvGraphicFramePr>
        <p:xfrm>
          <a:off x="1905000" y="2286000"/>
          <a:ext cx="7289799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9933">
                  <a:extLst>
                    <a:ext uri="{9D8B030D-6E8A-4147-A177-3AD203B41FA5}">
                      <a16:colId xmlns:a16="http://schemas.microsoft.com/office/drawing/2014/main" val="681287935"/>
                    </a:ext>
                  </a:extLst>
                </a:gridCol>
                <a:gridCol w="2429933">
                  <a:extLst>
                    <a:ext uri="{9D8B030D-6E8A-4147-A177-3AD203B41FA5}">
                      <a16:colId xmlns:a16="http://schemas.microsoft.com/office/drawing/2014/main" val="3338621926"/>
                    </a:ext>
                  </a:extLst>
                </a:gridCol>
                <a:gridCol w="2429933">
                  <a:extLst>
                    <a:ext uri="{9D8B030D-6E8A-4147-A177-3AD203B41FA5}">
                      <a16:colId xmlns:a16="http://schemas.microsoft.com/office/drawing/2014/main" val="14453605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Expected Percent Living – Member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Expected Percent Living - Beneficiary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398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984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723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843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167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41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073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508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34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8152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F17DB-2C68-87D8-EA8F-681A2041C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STRS Ohio Demographics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58498-2BC3-4901-301D-72AE49555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Due to longer life expectancies, teachers have a lower reduction for a joint and survivor annuity and therefore a higher benefit</a:t>
            </a:r>
          </a:p>
          <a:p>
            <a:r>
              <a:rPr lang="en-US" dirty="0"/>
              <a:t>For example:</a:t>
            </a:r>
          </a:p>
          <a:p>
            <a:pPr lvl="1"/>
            <a:r>
              <a:rPr lang="en-US" dirty="0"/>
              <a:t>Member retiring age 61</a:t>
            </a:r>
          </a:p>
          <a:p>
            <a:pPr lvl="1"/>
            <a:r>
              <a:rPr lang="en-US" dirty="0"/>
              <a:t>Spouse age 57</a:t>
            </a:r>
          </a:p>
          <a:p>
            <a:pPr lvl="1"/>
            <a:r>
              <a:rPr lang="en-US" dirty="0"/>
              <a:t>Single Life Annuity (SLA) = $5,000 per month</a:t>
            </a:r>
          </a:p>
          <a:p>
            <a:pPr lvl="2"/>
            <a:r>
              <a:rPr lang="en-US" dirty="0"/>
              <a:t>100% Joint and Survivor Annuity STRS Ohio = $4,472 (89.44% of SLA)</a:t>
            </a:r>
          </a:p>
          <a:p>
            <a:pPr lvl="2"/>
            <a:r>
              <a:rPr lang="en-US" dirty="0"/>
              <a:t>100% Joint and Survivor Annuity OPERS = $4,101 (82.02% of SLA)</a:t>
            </a:r>
          </a:p>
          <a:p>
            <a:pPr lvl="1"/>
            <a:r>
              <a:rPr lang="en-US" dirty="0"/>
              <a:t>$371 or about 9% more per month with STRS Ohio due to longer life expectancy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F95F7B-6D60-0568-0933-ADDF9FBA43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83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66D09-6E28-EDD0-9E15-ADB898879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Pension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FF954-4D08-9B84-D055-61A21BB43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Board approved one-time 3% COLA for fiscal 2023</a:t>
            </a:r>
          </a:p>
          <a:p>
            <a:pPr lvl="1"/>
            <a:r>
              <a:rPr lang="en-US" dirty="0"/>
              <a:t>Members who retired July 1, 2018, or later are not yet eligible to receive a COLA — still within their initial five-year window</a:t>
            </a:r>
          </a:p>
          <a:p>
            <a:pPr lvl="1"/>
            <a:r>
              <a:rPr lang="en-US" dirty="0"/>
              <a:t>Members who retired June 1, 2018, or earlier will receive the COLA on the anniversary of their retirement</a:t>
            </a:r>
          </a:p>
          <a:p>
            <a:pPr lvl="1"/>
            <a:r>
              <a:rPr lang="en-US" dirty="0"/>
              <a:t>COLA is 3% of their original benefit</a:t>
            </a:r>
          </a:p>
          <a:p>
            <a:pPr lvl="2"/>
            <a:r>
              <a:rPr lang="en-US" dirty="0"/>
              <a:t>Average monthly benefit will increase by $95</a:t>
            </a:r>
          </a:p>
          <a:p>
            <a:pPr lvl="1"/>
            <a:r>
              <a:rPr lang="en-US" dirty="0"/>
              <a:t>All benefit recipients were notified of their COLA date through an email or letter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DCEF8F-0BA4-A545-E01C-28A9227CCC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390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DF883-B28D-063D-FD09-6475F4D64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Pension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70C06-910E-881E-8671-8186C9FCE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Board eliminated the minimum age 60 requirement for retirements Aug. 1, 2026, and later</a:t>
            </a:r>
          </a:p>
          <a:p>
            <a:r>
              <a:rPr lang="en-US" dirty="0"/>
              <a:t>Members retiring through July 1, 2023, are eligible for an unreduced benefit at any age with 34 years of service or age 65 with 5 years of service</a:t>
            </a:r>
          </a:p>
          <a:p>
            <a:r>
              <a:rPr lang="en-US" dirty="0"/>
              <a:t>Members retiring Aug. 1, 2023, or later are eligible for an unreduced benefit at any age with 35 years of service or age 65 with 5 years of service</a:t>
            </a:r>
          </a:p>
          <a:p>
            <a:r>
              <a:rPr lang="en-US" dirty="0"/>
              <a:t>Eligibility improvement impacts members as early as July 1, 2022</a:t>
            </a:r>
          </a:p>
          <a:p>
            <a:r>
              <a:rPr lang="en-US" dirty="0"/>
              <a:t>Benefit projection on </a:t>
            </a:r>
            <a:r>
              <a:rPr lang="en-US" i="1" dirty="0"/>
              <a:t>Annual Statements</a:t>
            </a:r>
            <a:r>
              <a:rPr lang="en-US" dirty="0"/>
              <a:t> this fall will reflect the change</a:t>
            </a: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23A375-6835-DEAE-EF9B-9AAFD51583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63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C659C-75E4-39D6-490A-8A9B791A1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Pension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167FC-379F-8DDC-2911-271205177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Early retirement reduction was based on the number of years a member retired before meeting age 60 </a:t>
            </a:r>
            <a:r>
              <a:rPr lang="en-US" u="sng" dirty="0"/>
              <a:t>and </a:t>
            </a:r>
            <a:r>
              <a:rPr lang="en-US" dirty="0"/>
              <a:t>35 years of service</a:t>
            </a:r>
          </a:p>
          <a:p>
            <a:pPr>
              <a:spcAft>
                <a:spcPts val="1200"/>
              </a:spcAft>
            </a:pPr>
            <a:r>
              <a:rPr lang="en-US" dirty="0"/>
              <a:t>For example, before the change: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Retiring at age 52 with 30 years of service was considered 8 years early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Age 60 with 35 years required for an unreduced retirement</a:t>
            </a:r>
          </a:p>
          <a:p>
            <a:pPr lvl="1"/>
            <a:r>
              <a:rPr lang="en-US" dirty="0"/>
              <a:t>Member would receive 51% of the 2.2% per year formula or 33.7% of FAS</a:t>
            </a:r>
          </a:p>
          <a:p>
            <a:pPr>
              <a:spcAft>
                <a:spcPts val="1200"/>
              </a:spcAft>
            </a:pPr>
            <a:r>
              <a:rPr lang="en-US" dirty="0"/>
              <a:t>After the change: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Retiring at age 52 with 30 years of service is now 5 years early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Any age with 35 years of service qualifies for an unreduced retirement</a:t>
            </a:r>
          </a:p>
          <a:p>
            <a:pPr lvl="1"/>
            <a:r>
              <a:rPr lang="en-US" dirty="0"/>
              <a:t>Member will receive 64% of the 2.2% per year formula or 42.2% of FAS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315969-9AF4-649E-AC9A-B109B354C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E9C4D1-1452-4755-867E-A08F5DB18F9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909318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828bc2c-75e4-43fe-a9b0-7b0b7731f338">5QRJ4K4TZJAY-991130814-727</_dlc_DocId>
    <_dlc_DocIdUrl xmlns="8828bc2c-75e4-43fe-a9b0-7b0b7731f338">
      <Url>https://strsohio.sharepoint.com/sites/mb/bm/_layouts/15/DocIdRedir.aspx?ID=5QRJ4K4TZJAY-991130814-727</Url>
      <Description>5QRJ4K4TZJAY-991130814-727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1E91902A254A4999F45F27BA05A9CF" ma:contentTypeVersion="6" ma:contentTypeDescription="Create a new document." ma:contentTypeScope="" ma:versionID="9186143522895fc0180a6e7275ea6cf6">
  <xsd:schema xmlns:xsd="http://www.w3.org/2001/XMLSchema" xmlns:xs="http://www.w3.org/2001/XMLSchema" xmlns:p="http://schemas.microsoft.com/office/2006/metadata/properties" xmlns:ns2="8828bc2c-75e4-43fe-a9b0-7b0b7731f338" xmlns:ns3="69cf4cab-2e6c-42fb-8ee1-0936270f5351" targetNamespace="http://schemas.microsoft.com/office/2006/metadata/properties" ma:root="true" ma:fieldsID="3082ce5b16b922d7af7cba9e77db2238" ns2:_="" ns3:_="">
    <xsd:import namespace="8828bc2c-75e4-43fe-a9b0-7b0b7731f338"/>
    <xsd:import namespace="69cf4cab-2e6c-42fb-8ee1-0936270f535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28bc2c-75e4-43fe-a9b0-7b0b7731f33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cf4cab-2e6c-42fb-8ee1-0936270f53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3D1891-F19B-469E-A707-3234BB195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03E81E-2F0D-41BA-A8A8-0E5857338A36}">
  <ds:schemaRefs>
    <ds:schemaRef ds:uri="8828bc2c-75e4-43fe-a9b0-7b0b7731f338"/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69cf4cab-2e6c-42fb-8ee1-0936270f5351"/>
  </ds:schemaRefs>
</ds:datastoreItem>
</file>

<file path=customXml/itemProps3.xml><?xml version="1.0" encoding="utf-8"?>
<ds:datastoreItem xmlns:ds="http://schemas.openxmlformats.org/officeDocument/2006/customXml" ds:itemID="{C132A37F-AE8B-43B2-9675-1A1889F58554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6C5486E-0F06-4F93-8F4A-781E42929D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28bc2c-75e4-43fe-a9b0-7b0b7731f338"/>
    <ds:schemaRef ds:uri="69cf4cab-2e6c-42fb-8ee1-0936270f53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1991</TotalTime>
  <Words>1248</Words>
  <Application>Microsoft Office PowerPoint</Application>
  <PresentationFormat>Widescreen</PresentationFormat>
  <Paragraphs>342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Times</vt:lpstr>
      <vt:lpstr>Trebuchet MS</vt:lpstr>
      <vt:lpstr>1_Blank</vt:lpstr>
      <vt:lpstr>FPA Central Ohio</vt:lpstr>
      <vt:lpstr>Agenda</vt:lpstr>
      <vt:lpstr>STRS Ohio Demographics</vt:lpstr>
      <vt:lpstr>STRS Ohio Demographics</vt:lpstr>
      <vt:lpstr>STRS Ohio Demographics</vt:lpstr>
      <vt:lpstr>STRS Ohio Demographics</vt:lpstr>
      <vt:lpstr>Recent Pension Changes</vt:lpstr>
      <vt:lpstr>Recent Pension Changes</vt:lpstr>
      <vt:lpstr>Recent Pension Changes</vt:lpstr>
      <vt:lpstr>Recent Pension Changes</vt:lpstr>
      <vt:lpstr>Health Care Update</vt:lpstr>
      <vt:lpstr>Health Care Update</vt:lpstr>
      <vt:lpstr>Health Care Update</vt:lpstr>
      <vt:lpstr>Health Care Update</vt:lpstr>
      <vt:lpstr>Health Care Update</vt:lpstr>
      <vt:lpstr>PowerPoint Presentation</vt:lpstr>
    </vt:vector>
  </TitlesOfParts>
  <Company>STRS Ohio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 to STRS Ohio Associate Cost-Saving Suggestions</dc:title>
  <dc:creator>Andrea Garner</dc:creator>
  <cp:lastModifiedBy>DebbieLee Dougherty</cp:lastModifiedBy>
  <cp:revision>116</cp:revision>
  <cp:lastPrinted>2022-08-05T12:40:05Z</cp:lastPrinted>
  <dcterms:created xsi:type="dcterms:W3CDTF">2002-03-18T19:07:12Z</dcterms:created>
  <dcterms:modified xsi:type="dcterms:W3CDTF">2022-08-08T14:16:55Z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0x0101003F1E91902A254A4999F45F27BA05A9CF</vt:lpwstr>
  </property>
  <property fmtid="{D5CDD505-2E9C-101B-9397-08002B2CF9AE}" pid="3" name="Order">
    <vt:r8>72700</vt:r8>
  </property>
  <property fmtid="{D5CDD505-2E9C-101B-9397-08002B2CF9AE}" pid="4" name="_dlc_DocIdItemGuid">
    <vt:lpwstr>b720775a-38f2-421f-8e12-eb1d4515ccac</vt:lpwstr>
  </property>
</Properties>
</file>